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64" r:id="rId11"/>
    <p:sldId id="270" r:id="rId12"/>
    <p:sldId id="268" r:id="rId13"/>
    <p:sldId id="272" r:id="rId14"/>
  </p:sldIdLst>
  <p:sldSz cx="9144000" cy="6858000" type="screen4x3"/>
  <p:notesSz cx="6735763" cy="98663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44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/>
              <a:t>ŻRÓDŁA DOCHODÓW W 2025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Żródła dochodów w 2018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1C1-4F1B-BC91-F7E8433C6B8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1C1-4F1B-BC91-F7E8433C6B8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1C1-4F1B-BC91-F7E8433C6B8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1C1-4F1B-BC91-F7E8433C6B8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1C1-4F1B-BC91-F7E8433C6B8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1C1-4F1B-BC91-F7E8433C6B8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Arkusz1!$A$2:$A$7</c:f>
              <c:strCache>
                <c:ptCount val="6"/>
                <c:pt idx="0">
                  <c:v>Podatki i opłaty</c:v>
                </c:pt>
                <c:pt idx="1">
                  <c:v>Pozostałe dochody własne</c:v>
                </c:pt>
                <c:pt idx="2">
                  <c:v>Dotacje celowe </c:v>
                </c:pt>
                <c:pt idx="3">
                  <c:v>Subwencja ogólna</c:v>
                </c:pt>
                <c:pt idx="4">
                  <c:v>Udział w podatkach budżetu państwa PIT, CIT</c:v>
                </c:pt>
                <c:pt idx="5">
                  <c:v>Dotacje na realizację inwestycji 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0">
                  <c:v>8</c:v>
                </c:pt>
                <c:pt idx="1">
                  <c:v>1</c:v>
                </c:pt>
                <c:pt idx="2">
                  <c:v>10</c:v>
                </c:pt>
                <c:pt idx="3">
                  <c:v>25</c:v>
                </c:pt>
                <c:pt idx="4">
                  <c:v>29</c:v>
                </c:pt>
                <c:pt idx="5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1C1-4F1B-BC91-F7E8433C6B8D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baseline="0" dirty="0"/>
              <a:t>Wydatki  budżetu gminy na  rok 2025</a:t>
            </a:r>
            <a:endParaRPr lang="en-US" dirty="0"/>
          </a:p>
        </c:rich>
      </c:tx>
      <c:layout>
        <c:manualLayout>
          <c:xMode val="edge"/>
          <c:yMode val="edge"/>
          <c:x val="5.0184055118110235E-2"/>
          <c:y val="0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Sprzedaż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Arkusz1!$A$2:$A$18</c:f>
              <c:strCache>
                <c:ptCount val="16"/>
                <c:pt idx="0">
                  <c:v>rolnictwo </c:v>
                </c:pt>
                <c:pt idx="1">
                  <c:v>leśnictwo</c:v>
                </c:pt>
                <c:pt idx="2">
                  <c:v>transport i utrzymanie dróg</c:v>
                </c:pt>
                <c:pt idx="3">
                  <c:v>gospodarka mieszkaniowa</c:v>
                </c:pt>
                <c:pt idx="4">
                  <c:v>działalność usługowa</c:v>
                </c:pt>
                <c:pt idx="5">
                  <c:v>administracja samorządowa i rządowa</c:v>
                </c:pt>
                <c:pt idx="6">
                  <c:v>bezpieczeństwo publiczne</c:v>
                </c:pt>
                <c:pt idx="7">
                  <c:v>obsługa długu</c:v>
                </c:pt>
                <c:pt idx="8">
                  <c:v>rezerwy ogólne i celowe</c:v>
                </c:pt>
                <c:pt idx="9">
                  <c:v>oświata i wychowanie</c:v>
                </c:pt>
                <c:pt idx="10">
                  <c:v>ochrona zdrowia</c:v>
                </c:pt>
                <c:pt idx="11">
                  <c:v>opieka społeczna i nad rodzinami</c:v>
                </c:pt>
                <c:pt idx="12">
                  <c:v>edukacyjna opieka wychowawcza</c:v>
                </c:pt>
                <c:pt idx="13">
                  <c:v>gospodarka komunalna i ochrona srodowiska</c:v>
                </c:pt>
                <c:pt idx="14">
                  <c:v>kultura</c:v>
                </c:pt>
                <c:pt idx="15">
                  <c:v>Kultura fizyczna</c:v>
                </c:pt>
              </c:strCache>
            </c:strRef>
          </c:cat>
          <c:val>
            <c:numRef>
              <c:f>Arkusz1!$B$2:$B$18</c:f>
              <c:numCache>
                <c:formatCode>General</c:formatCode>
                <c:ptCount val="17"/>
                <c:pt idx="0">
                  <c:v>16</c:v>
                </c:pt>
                <c:pt idx="1">
                  <c:v>0.1</c:v>
                </c:pt>
                <c:pt idx="2">
                  <c:v>5</c:v>
                </c:pt>
                <c:pt idx="3">
                  <c:v>1</c:v>
                </c:pt>
                <c:pt idx="4">
                  <c:v>0.08</c:v>
                </c:pt>
                <c:pt idx="5">
                  <c:v>9</c:v>
                </c:pt>
                <c:pt idx="6">
                  <c:v>5</c:v>
                </c:pt>
                <c:pt idx="7">
                  <c:v>0.5</c:v>
                </c:pt>
                <c:pt idx="8">
                  <c:v>0.51</c:v>
                </c:pt>
                <c:pt idx="9">
                  <c:v>34</c:v>
                </c:pt>
                <c:pt idx="10">
                  <c:v>0.2</c:v>
                </c:pt>
                <c:pt idx="11">
                  <c:v>15</c:v>
                </c:pt>
                <c:pt idx="12">
                  <c:v>0.15</c:v>
                </c:pt>
                <c:pt idx="13">
                  <c:v>3</c:v>
                </c:pt>
                <c:pt idx="14">
                  <c:v>7</c:v>
                </c:pt>
                <c:pt idx="15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BD-4DB5-A158-DD23F0DF2B24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egendEntry>
        <c:idx val="6"/>
        <c:delete val="1"/>
      </c:legendEntry>
      <c:layout>
        <c:manualLayout>
          <c:xMode val="edge"/>
          <c:yMode val="edge"/>
          <c:x val="0.67229582239720032"/>
          <c:y val="4.2592592592592592E-2"/>
          <c:w val="0.32631528871391074"/>
          <c:h val="0.95607174103237091"/>
        </c:manualLayout>
      </c:layout>
      <c:overlay val="0"/>
      <c:txPr>
        <a:bodyPr/>
        <a:lstStyle/>
        <a:p>
          <a:pPr>
            <a:defRPr sz="1100"/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A3E0A-7D0D-43A3-9EF4-22B287657B5F}" type="datetimeFigureOut">
              <a:rPr lang="pl-PL" smtClean="0"/>
              <a:t>2024-12-19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82B7C-1BFD-407F-B0C0-FB67B27C7B5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A3E0A-7D0D-43A3-9EF4-22B287657B5F}" type="datetimeFigureOut">
              <a:rPr lang="pl-PL" smtClean="0"/>
              <a:t>2024-12-19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82B7C-1BFD-407F-B0C0-FB67B27C7B5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A3E0A-7D0D-43A3-9EF4-22B287657B5F}" type="datetimeFigureOut">
              <a:rPr lang="pl-PL" smtClean="0"/>
              <a:t>2024-12-19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82B7C-1BFD-407F-B0C0-FB67B27C7B5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A3E0A-7D0D-43A3-9EF4-22B287657B5F}" type="datetimeFigureOut">
              <a:rPr lang="pl-PL" smtClean="0"/>
              <a:t>2024-12-19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82B7C-1BFD-407F-B0C0-FB67B27C7B5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A3E0A-7D0D-43A3-9EF4-22B287657B5F}" type="datetimeFigureOut">
              <a:rPr lang="pl-PL" smtClean="0"/>
              <a:t>2024-12-19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82B7C-1BFD-407F-B0C0-FB67B27C7B5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A3E0A-7D0D-43A3-9EF4-22B287657B5F}" type="datetimeFigureOut">
              <a:rPr lang="pl-PL" smtClean="0"/>
              <a:t>2024-12-19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82B7C-1BFD-407F-B0C0-FB67B27C7B5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A3E0A-7D0D-43A3-9EF4-22B287657B5F}" type="datetimeFigureOut">
              <a:rPr lang="pl-PL" smtClean="0"/>
              <a:t>2024-12-19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82B7C-1BFD-407F-B0C0-FB67B27C7B5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A3E0A-7D0D-43A3-9EF4-22B287657B5F}" type="datetimeFigureOut">
              <a:rPr lang="pl-PL" smtClean="0"/>
              <a:t>2024-12-19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82B7C-1BFD-407F-B0C0-FB67B27C7B5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A3E0A-7D0D-43A3-9EF4-22B287657B5F}" type="datetimeFigureOut">
              <a:rPr lang="pl-PL" smtClean="0"/>
              <a:t>2024-12-19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82B7C-1BFD-407F-B0C0-FB67B27C7B5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A3E0A-7D0D-43A3-9EF4-22B287657B5F}" type="datetimeFigureOut">
              <a:rPr lang="pl-PL" smtClean="0"/>
              <a:t>2024-12-19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82B7C-1BFD-407F-B0C0-FB67B27C7B5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A3E0A-7D0D-43A3-9EF4-22B287657B5F}" type="datetimeFigureOut">
              <a:rPr lang="pl-PL" smtClean="0"/>
              <a:t>2024-12-19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82B7C-1BFD-407F-B0C0-FB67B27C7B5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A3E0A-7D0D-43A3-9EF4-22B287657B5F}" type="datetimeFigureOut">
              <a:rPr lang="pl-PL" smtClean="0"/>
              <a:t>2024-12-19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82B7C-1BFD-407F-B0C0-FB67B27C7B5B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270892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DOCHODY I WYDATKI BUDŻETU GMINY RANIŻÓW</a:t>
            </a:r>
            <a:b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</a:b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 NA ROK 2025</a:t>
            </a:r>
          </a:p>
        </p:txBody>
      </p:sp>
      <p:cxnSp>
        <p:nvCxnSpPr>
          <p:cNvPr id="7" name="Łącznik prosty 6"/>
          <p:cNvCxnSpPr/>
          <p:nvPr/>
        </p:nvCxnSpPr>
        <p:spPr>
          <a:xfrm>
            <a:off x="0" y="1556792"/>
            <a:ext cx="9144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/>
          <p:cNvCxnSpPr/>
          <p:nvPr/>
        </p:nvCxnSpPr>
        <p:spPr>
          <a:xfrm>
            <a:off x="0" y="5229200"/>
            <a:ext cx="9144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Wykres 3"/>
          <p:cNvGraphicFramePr/>
          <p:nvPr>
            <p:extLst>
              <p:ext uri="{D42A27DB-BD31-4B8C-83A1-F6EECF244321}">
                <p14:modId xmlns:p14="http://schemas.microsoft.com/office/powerpoint/2010/main" val="3523153710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728192"/>
          </a:xfrm>
        </p:spPr>
        <p:txBody>
          <a:bodyPr>
            <a:noAutofit/>
          </a:bodyPr>
          <a:lstStyle/>
          <a:p>
            <a:r>
              <a:rPr lang="pl-PL" altLang="pl-PL" sz="2400" dirty="0">
                <a:latin typeface="Arial" panose="020B0604020202020204" pitchFamily="34" charset="0"/>
                <a:ea typeface="Times New Roman" panose="02020603050405020304" pitchFamily="18" charset="0"/>
              </a:rPr>
              <a:t>Ustala się przychody budżetu w  kwocie –5 142 720,00zł  oraz rozchody  budżetu w kwocie 94 257,00 zł, w specyfikacji jak poniżej</a:t>
            </a:r>
            <a:br>
              <a:rPr lang="pl-PL" altLang="pl-PL" sz="2400" dirty="0">
                <a:latin typeface="Arial" panose="020B0604020202020204" pitchFamily="34" charset="0"/>
              </a:rPr>
            </a:br>
            <a:endParaRPr lang="pl-PL" sz="24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6693335"/>
              </p:ext>
            </p:extLst>
          </p:nvPr>
        </p:nvGraphicFramePr>
        <p:xfrm>
          <a:off x="827584" y="2204864"/>
          <a:ext cx="7560840" cy="428605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2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6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1.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DOCHODY OGÓŁEM:</a:t>
                      </a:r>
                      <a:endParaRPr lang="pl-P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57 571 967,00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6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2.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WYDATKI OGÓŁEM:</a:t>
                      </a:r>
                      <a:endParaRPr lang="pl-P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  <a:latin typeface="+mn-lt"/>
                          <a:ea typeface="+mn-ea"/>
                          <a:cs typeface="+mn-cs"/>
                        </a:rPr>
                        <a:t>62 620 430,00</a:t>
                      </a:r>
                      <a:endParaRPr lang="pl-P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6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3.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Wynik (1-2) - deficyt</a:t>
                      </a:r>
                      <a:endParaRPr lang="pl-P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pl-PL" sz="200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5 048 463,00</a:t>
                      </a:r>
                      <a:endParaRPr lang="pl-P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49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4.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PRZYCHODY BUDŻETU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§952 -Przychody z zaciągniętych pożyczek i kredytów na rynku krajowym 6 055 7473,00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§957-Nadwyżka budżetowa-3 590 867,00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§950-Wolne</a:t>
                      </a:r>
                      <a:r>
                        <a:rPr lang="pl-PL" sz="2000" baseline="0" dirty="0">
                          <a:effectLst/>
                        </a:rPr>
                        <a:t> środki – 192 645,00</a:t>
                      </a:r>
                      <a:endParaRPr lang="pl-P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5 142 720,00</a:t>
                      </a:r>
                      <a:endParaRPr lang="pl-P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6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5.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ROZCHODY BUDŻETU</a:t>
                      </a:r>
                      <a:endParaRPr lang="pl-P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94 257,00</a:t>
                      </a:r>
                      <a:endParaRPr lang="pl-P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6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z czego:</a:t>
                      </a:r>
                      <a:endParaRPr lang="pl-P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 </a:t>
                      </a:r>
                      <a:endParaRPr lang="pl-P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2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§992 -spłata rat z zaciągniętych kredytów i pożyczek</a:t>
                      </a:r>
                      <a:endParaRPr lang="pl-P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94 257,00</a:t>
                      </a:r>
                      <a:endParaRPr lang="pl-P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796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611560" y="404664"/>
            <a:ext cx="7128792" cy="9064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rgbClr val="FF0000"/>
                </a:solidFill>
                <a:latin typeface="Century Gothic" pitchFamily="34" charset="0"/>
              </a:rPr>
              <a:t>Planowane zadania inwestycyjne do realizacji w roku 2025: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Modernizacja oczyszczalni ścieków w Raniżowie kwota 6 650 000,00 </a:t>
            </a:r>
            <a:r>
              <a:rPr lang="pl-PL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dofin</a:t>
            </a:r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3 030 000, 00 wkładu własnego- 9 680 000,00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ykonanie dokumentacji projektowej na zbiornik wody pitnej na SUW w Raniżowie – 80 000,00zł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ykonanie projektów chodników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przy drodze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wojewódzkie- 144 000,00zł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</a:t>
            </a: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ealizacja budowy chodników dla pieszych przy drogach powiatowych  na terenie Gminy Raniżów – 515 000,00 – </a:t>
            </a:r>
            <a:r>
              <a:rPr lang="pl-PL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2 799 762,30</a:t>
            </a:r>
            <a:endParaRPr lang="pl-PL" sz="18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</a:t>
            </a: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Wola Raniżowska p. wieś   / na odcinku 650 </a:t>
            </a:r>
            <a:r>
              <a:rPr lang="pl-PL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mb</a:t>
            </a: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od końca istniejącego chodnika do skrzyżowania  z drogą  Nr 1207 P Raniżów – Poręby Wolskie  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</a:t>
            </a: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Raniżów – Poręby Wolskie  / na odcinku  650 </a:t>
            </a:r>
            <a:r>
              <a:rPr lang="pl-PL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mb</a:t>
            </a: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od skrzyżowania z drogą woj.  nr 875 do Fabryki  Mebli LIVEO - Borki / </a:t>
            </a:r>
          </a:p>
          <a:p>
            <a:pPr algn="just">
              <a:lnSpc>
                <a:spcPct val="107000"/>
              </a:lnSpc>
            </a:pP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Przebudowa drogi gminnej w </a:t>
            </a:r>
            <a:r>
              <a:rPr lang="pl-PL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msc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Wola Raniżowska dz.2025/1,2038/2,2037/3 –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425 000,00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zł </a:t>
            </a:r>
            <a:r>
              <a:rPr lang="pl-PL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dofin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w 60% z Rządowego Funduszu Rozwoju Dróg</a:t>
            </a:r>
          </a:p>
          <a:p>
            <a:pPr algn="just">
              <a:lnSpc>
                <a:spcPct val="107000"/>
              </a:lnSpc>
            </a:pP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Przebudowa drogi gminnej w  Woli Raniżowskiej dz. 2025/1, 2038/2 wkład własny 40% </a:t>
            </a:r>
            <a:r>
              <a:rPr lang="pl-PL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tj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349 000,00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 projekt złożony - Rządowy Funduszu Rozwoju Dróg na kwotę 820 425,16)</a:t>
            </a:r>
          </a:p>
          <a:p>
            <a:pPr algn="just">
              <a:lnSpc>
                <a:spcPct val="107000"/>
              </a:lnSpc>
            </a:pP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</a:t>
            </a: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Budowa chodnika dla pieszych przy drodze gminnej ul Kasztanowa wkład własny 55 000,00zł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endParaRPr lang="pl-PL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pl-PL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pl-PL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pl-PL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pl-PL" dirty="0">
              <a:latin typeface="Century Gothic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7380312" y="620688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1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164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392EED-E9CE-C755-3773-38973EA21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pl-PL" dirty="0"/>
              <a:t>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2722F19-5CBB-A135-043F-D54F8107C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548680"/>
            <a:ext cx="822960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1800" dirty="0"/>
              <a:t>8.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Wykonanie dokumentacji projektowej oraz modernizacja dróg gminnych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msc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Mazury 66 000,00 (Fundusz Sołecki 50 405,90zł)</a:t>
            </a:r>
          </a:p>
          <a:p>
            <a:pPr marL="0" indent="0">
              <a:buNone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9.</a:t>
            </a: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Udzielenie dotacji celowej dla Gminy Głogów Małopolski na wykonanie przebudowy odcinka drogi gminnej dz. Nr.171 na odcinku 520mb. Położona w </a:t>
            </a:r>
            <a:r>
              <a:rPr lang="pl-PL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msc</a:t>
            </a: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Pogwizdów Stary- kwota 250 000,00zł </a:t>
            </a:r>
          </a:p>
          <a:p>
            <a:pPr marL="0" indent="0">
              <a:buNone/>
            </a:pPr>
            <a:r>
              <a:rPr lang="pl-PL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10.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Modernizacja infrastruktury społecznej na terenie Gminy Raniżów kwota 1 800 000,00zł- OSP Raniżów, Staniszewskie i Korczowiska</a:t>
            </a:r>
          </a:p>
          <a:p>
            <a:pPr marL="0" indent="0">
              <a:buNone/>
            </a:pPr>
            <a:r>
              <a:rPr lang="pl-PL" sz="1800" dirty="0">
                <a:latin typeface="Times New Roman" panose="02020603050405020304" pitchFamily="18" charset="0"/>
              </a:rPr>
              <a:t>11.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Modernizacja boiska wielofunkcyjnego w Mazurach przy Szkole Podstawowej- 250 000,00zł</a:t>
            </a:r>
          </a:p>
          <a:p>
            <a:pPr marL="0" indent="0">
              <a:buNone/>
            </a:pPr>
            <a:r>
              <a:rPr lang="pl-PL" sz="1800" dirty="0">
                <a:latin typeface="Times New Roman" panose="02020603050405020304" pitchFamily="18" charset="0"/>
              </a:rPr>
              <a:t>12.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Modernizacja infrastruktury edukacyjnej w Gminie Raniżów tj. przebudowa  szkoły podstawowej w Raniżowie i boiska przy szkole podstawowej w Mazurach -kwota 2 543 800,00zł</a:t>
            </a:r>
          </a:p>
          <a:p>
            <a:pPr marL="0" indent="0">
              <a:buNone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Łącznie w budżecie na rok 2025 wydatki inwestycyjne stanowią kwotę 25 830 580,00zł</a:t>
            </a:r>
            <a:endParaRPr lang="pl-PL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800" dirty="0"/>
          </a:p>
          <a:p>
            <a:endParaRPr lang="pl-PL" sz="1800" dirty="0"/>
          </a:p>
          <a:p>
            <a:endParaRPr lang="pl-PL" sz="1800" dirty="0"/>
          </a:p>
          <a:p>
            <a:endParaRPr lang="pl-PL" sz="1800" dirty="0"/>
          </a:p>
          <a:p>
            <a:endParaRPr lang="pl-PL" sz="1800" dirty="0"/>
          </a:p>
          <a:p>
            <a:endParaRPr lang="pl-PL" sz="1800" dirty="0"/>
          </a:p>
          <a:p>
            <a:endParaRPr lang="pl-PL" sz="1800" dirty="0"/>
          </a:p>
          <a:p>
            <a:endParaRPr lang="pl-PL" sz="1800" dirty="0"/>
          </a:p>
          <a:p>
            <a:endParaRPr lang="pl-PL" sz="1800" dirty="0"/>
          </a:p>
          <a:p>
            <a:endParaRPr lang="pl-PL" sz="1800" dirty="0"/>
          </a:p>
          <a:p>
            <a:endParaRPr lang="pl-PL" sz="1800" dirty="0"/>
          </a:p>
          <a:p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1743051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988633"/>
              </p:ext>
            </p:extLst>
          </p:nvPr>
        </p:nvGraphicFramePr>
        <p:xfrm>
          <a:off x="467544" y="620688"/>
          <a:ext cx="8280920" cy="47224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pl-PL" b="1" i="0" u="none" dirty="0">
                          <a:latin typeface="Century Gothic" pitchFamily="34" charset="0"/>
                        </a:rPr>
                        <a:t>Rodzaj</a:t>
                      </a:r>
                      <a:r>
                        <a:rPr lang="pl-PL" b="1" i="0" u="none" baseline="0" dirty="0">
                          <a:latin typeface="Century Gothic" pitchFamily="34" charset="0"/>
                        </a:rPr>
                        <a:t> dochodu</a:t>
                      </a:r>
                      <a:endParaRPr lang="pl-PL" b="1" i="0" u="none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i="0" u="none" dirty="0">
                          <a:latin typeface="Century Gothic" pitchFamily="34" charset="0"/>
                        </a:rPr>
                        <a:t>Kwota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481">
                <a:tc>
                  <a:txBody>
                    <a:bodyPr/>
                    <a:lstStyle/>
                    <a:p>
                      <a:r>
                        <a:rPr lang="pl-PL" dirty="0">
                          <a:latin typeface="Century Gothic" pitchFamily="34" charset="0"/>
                        </a:rPr>
                        <a:t>Dochody</a:t>
                      </a:r>
                      <a:r>
                        <a:rPr lang="pl-PL" baseline="0" dirty="0">
                          <a:latin typeface="Century Gothic" pitchFamily="34" charset="0"/>
                        </a:rPr>
                        <a:t> ogółem</a:t>
                      </a:r>
                      <a:endParaRPr lang="pl-PL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>
                          <a:latin typeface="Century Gothic" pitchFamily="34" charset="0"/>
                        </a:rPr>
                        <a:t>57 571 967,00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481">
                <a:tc>
                  <a:txBody>
                    <a:bodyPr/>
                    <a:lstStyle/>
                    <a:p>
                      <a:r>
                        <a:rPr lang="pl-PL" dirty="0">
                          <a:latin typeface="Century Gothic" pitchFamily="34" charset="0"/>
                        </a:rPr>
                        <a:t>Dochód na 1 mieszkańca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>
                          <a:latin typeface="Century Gothic" pitchFamily="34" charset="0"/>
                        </a:rPr>
                        <a:t>8 111,00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481">
                <a:tc>
                  <a:txBody>
                    <a:bodyPr/>
                    <a:lstStyle/>
                    <a:p>
                      <a:r>
                        <a:rPr lang="pl-PL" dirty="0">
                          <a:latin typeface="Century Gothic" pitchFamily="34" charset="0"/>
                        </a:rPr>
                        <a:t>Dochody</a:t>
                      </a:r>
                      <a:r>
                        <a:rPr lang="pl-PL" baseline="0" dirty="0">
                          <a:latin typeface="Century Gothic" pitchFamily="34" charset="0"/>
                        </a:rPr>
                        <a:t> bieżące</a:t>
                      </a:r>
                      <a:endParaRPr lang="pl-PL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42 189 606,00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481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pl-PL" dirty="0">
                          <a:latin typeface="Century Gothic" pitchFamily="34" charset="0"/>
                        </a:rPr>
                        <a:t>Dochody majątkowe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15 382 361,00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481">
                <a:tc>
                  <a:txBody>
                    <a:bodyPr/>
                    <a:lstStyle/>
                    <a:p>
                      <a:r>
                        <a:rPr lang="pl-PL" dirty="0">
                          <a:latin typeface="Century Gothic" pitchFamily="34" charset="0"/>
                        </a:rPr>
                        <a:t>Dochody ze sprzedaży majątku gminy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>
                          <a:latin typeface="Century Gothic" pitchFamily="34" charset="0"/>
                        </a:rPr>
                        <a:t>600 000,00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pl-PL" dirty="0">
                          <a:latin typeface="Century Gothic" pitchFamily="34" charset="0"/>
                        </a:rPr>
                        <a:t>Dochody gminy z tytułu udziału</a:t>
                      </a:r>
                      <a:r>
                        <a:rPr lang="pl-PL" baseline="0" dirty="0">
                          <a:latin typeface="Century Gothic" pitchFamily="34" charset="0"/>
                        </a:rPr>
                        <a:t> w podatkach stanowiących dochody budżetu państwa- od osób fizycznych i prawnych</a:t>
                      </a:r>
                      <a:endParaRPr lang="pl-PL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>
                          <a:latin typeface="Century Gothic" pitchFamily="34" charset="0"/>
                        </a:rPr>
                        <a:t>16 565 787,51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2481">
                <a:tc>
                  <a:txBody>
                    <a:bodyPr/>
                    <a:lstStyle/>
                    <a:p>
                      <a:r>
                        <a:rPr lang="pl-PL" dirty="0">
                          <a:latin typeface="Century Gothic" pitchFamily="34" charset="0"/>
                        </a:rPr>
                        <a:t>Subwencja</a:t>
                      </a:r>
                      <a:r>
                        <a:rPr lang="pl-PL" baseline="0" dirty="0">
                          <a:latin typeface="Century Gothic" pitchFamily="34" charset="0"/>
                        </a:rPr>
                        <a:t> ogólna  </a:t>
                      </a:r>
                      <a:endParaRPr lang="pl-PL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>
                          <a:latin typeface="Century Gothic" pitchFamily="34" charset="0"/>
                        </a:rPr>
                        <a:t>14 343 221,97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2481">
                <a:tc>
                  <a:txBody>
                    <a:bodyPr/>
                    <a:lstStyle/>
                    <a:p>
                      <a:r>
                        <a:rPr lang="pl-PL" dirty="0">
                          <a:latin typeface="Century Gothic" pitchFamily="34" charset="0"/>
                        </a:rPr>
                        <a:t>Dotacje na zadania własne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640 035,00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2481">
                <a:tc>
                  <a:txBody>
                    <a:bodyPr/>
                    <a:lstStyle/>
                    <a:p>
                      <a:r>
                        <a:rPr lang="pl-PL" dirty="0">
                          <a:latin typeface="Century Gothic" pitchFamily="34" charset="0"/>
                        </a:rPr>
                        <a:t>Dotacje na zadanie zlecone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5 028 799,00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2481">
                <a:tc>
                  <a:txBody>
                    <a:bodyPr/>
                    <a:lstStyle/>
                    <a:p>
                      <a:r>
                        <a:rPr lang="pl-PL" dirty="0">
                          <a:latin typeface="Century Gothic" pitchFamily="34" charset="0"/>
                        </a:rPr>
                        <a:t>Dotacje</a:t>
                      </a:r>
                      <a:r>
                        <a:rPr lang="pl-PL" baseline="0" dirty="0">
                          <a:latin typeface="Century Gothic" pitchFamily="34" charset="0"/>
                        </a:rPr>
                        <a:t> na realizację inwestycji</a:t>
                      </a:r>
                      <a:endParaRPr lang="pl-PL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>
                          <a:latin typeface="Century Gothic" pitchFamily="34" charset="0"/>
                        </a:rPr>
                        <a:t>14 642 361,00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611560" y="692696"/>
            <a:ext cx="792087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>
                <a:latin typeface="Century Gothic" pitchFamily="34" charset="0"/>
              </a:rPr>
              <a:t>Planowane są dochody Gminy Raniżów na rok 2025 w kwocie </a:t>
            </a:r>
          </a:p>
          <a:p>
            <a:pPr algn="just"/>
            <a:r>
              <a:rPr lang="pl-PL" dirty="0">
                <a:latin typeface="Century Gothic" pitchFamily="34" charset="0"/>
              </a:rPr>
              <a:t>57 571 967,00 zł. Dochody bieżące stanowią kwotę 42 189 606,00 zł (73%), natomiast dochody majątkowe planuje się w kwocie               15 382 361,00 zł(27%). </a:t>
            </a:r>
          </a:p>
          <a:p>
            <a:pPr algn="just"/>
            <a:endParaRPr lang="pl-PL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611560" y="1196752"/>
            <a:ext cx="79208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>
                <a:latin typeface="Century Gothic" pitchFamily="34" charset="0"/>
              </a:rPr>
              <a:t>Kolejną grupą dochodów gminy jest subwencja ogólna w wysokości 14 343 221,97 zł, co stanowi  25 % dochodów gminy.</a:t>
            </a:r>
          </a:p>
          <a:p>
            <a:pPr algn="just"/>
            <a:endParaRPr lang="pl-PL" dirty="0">
              <a:latin typeface="Century Gothic" pitchFamily="34" charset="0"/>
            </a:endParaRPr>
          </a:p>
          <a:p>
            <a:pPr algn="just"/>
            <a:r>
              <a:rPr lang="pl-PL" dirty="0">
                <a:latin typeface="Century Gothic" pitchFamily="34" charset="0"/>
              </a:rPr>
              <a:t>Dochód gminy z tytułu wpływów  z  podatku dochodowego od osób fizycznych i prawnych planowany jest w kwocie 16 565 787,51 zł, co stanowi 29 % dochodów ogółem.</a:t>
            </a:r>
          </a:p>
          <a:p>
            <a:pPr algn="just"/>
            <a:endParaRPr lang="pl-PL" dirty="0">
              <a:latin typeface="Century Gothic" pitchFamily="34" charset="0"/>
            </a:endParaRPr>
          </a:p>
          <a:p>
            <a:pPr algn="just"/>
            <a:r>
              <a:rPr lang="pl-PL" dirty="0">
                <a:latin typeface="Century Gothic" pitchFamily="34" charset="0"/>
              </a:rPr>
              <a:t>Pozostałą część dochodów ogólnych gminy stanowią dotacje celowe w wysokości 5 668 834,00 zł, co stanowi kwotę 10 % dochodów ogółem. Dotacje celowe dzielą się na zadania własne realizowane przez gminę </a:t>
            </a:r>
            <a:r>
              <a:rPr lang="pl-PL" dirty="0">
                <a:solidFill>
                  <a:schemeClr val="tx1"/>
                </a:solidFill>
                <a:latin typeface="Century Gothic" pitchFamily="34" charset="0"/>
              </a:rPr>
              <a:t>640 035,00 </a:t>
            </a:r>
            <a:r>
              <a:rPr lang="pl-PL" dirty="0">
                <a:latin typeface="Century Gothic" pitchFamily="34" charset="0"/>
              </a:rPr>
              <a:t>zł, co stanowi 11 % dotacji ogółem, na zadanie zlecone  </a:t>
            </a:r>
            <a:r>
              <a:rPr lang="pl-PL" dirty="0">
                <a:solidFill>
                  <a:schemeClr val="tx1"/>
                </a:solidFill>
                <a:latin typeface="Century Gothic" pitchFamily="34" charset="0"/>
              </a:rPr>
              <a:t>5 028 799,00</a:t>
            </a:r>
            <a:r>
              <a:rPr lang="pl-PL" dirty="0">
                <a:latin typeface="Century Gothic" pitchFamily="34" charset="0"/>
              </a:rPr>
              <a:t>zł (89 % dotacji ogółem).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Wykres 4"/>
          <p:cNvGraphicFramePr/>
          <p:nvPr>
            <p:extLst>
              <p:ext uri="{D42A27DB-BD31-4B8C-83A1-F6EECF244321}">
                <p14:modId xmlns:p14="http://schemas.microsoft.com/office/powerpoint/2010/main" val="719962263"/>
              </p:ext>
            </p:extLst>
          </p:nvPr>
        </p:nvGraphicFramePr>
        <p:xfrm>
          <a:off x="467544" y="260648"/>
          <a:ext cx="8514438" cy="640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539552" y="1268760"/>
            <a:ext cx="81369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>
                <a:latin typeface="Century Gothic" pitchFamily="34" charset="0"/>
              </a:rPr>
              <a:t>Planowane wydatki budżetu Gminy Raniżów na rok 2025 wynoszą</a:t>
            </a:r>
          </a:p>
          <a:p>
            <a:pPr algn="just"/>
            <a:r>
              <a:rPr lang="pl-PL" dirty="0">
                <a:latin typeface="Century Gothic" pitchFamily="34" charset="0"/>
              </a:rPr>
              <a:t> 62 620 430,00 zł. Z ogólnej kwoty wydatków budżetu gminy, wydatki bieżące stanowią  36 789 849,70,00 zł (59 %). Natomiast pozostała część </a:t>
            </a:r>
          </a:p>
          <a:p>
            <a:pPr algn="just"/>
            <a:r>
              <a:rPr lang="pl-PL" dirty="0">
                <a:latin typeface="Century Gothic" pitchFamily="34" charset="0"/>
              </a:rPr>
              <a:t>25 830 580,30zł (41 %) przeznaczona została na inwestycje. </a:t>
            </a:r>
          </a:p>
          <a:p>
            <a:pPr algn="just"/>
            <a:endParaRPr lang="pl-PL" dirty="0">
              <a:latin typeface="Century Gothic" pitchFamily="34" charset="0"/>
            </a:endParaRPr>
          </a:p>
          <a:p>
            <a:pPr algn="just"/>
            <a:r>
              <a:rPr lang="pl-PL" dirty="0">
                <a:latin typeface="Century Gothic" pitchFamily="34" charset="0"/>
              </a:rPr>
              <a:t>Na zadania realizowane w ramach Funduszu Sołeckiego przeznaczono kwotę 304 451,63 zł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467544" y="188640"/>
            <a:ext cx="68852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>
                <a:latin typeface="Century Gothic" pitchFamily="34" charset="0"/>
              </a:rPr>
              <a:t>Struktura branżowa wydatków przedstawia się następująco:</a:t>
            </a:r>
          </a:p>
          <a:p>
            <a:endParaRPr lang="pl-PL" dirty="0"/>
          </a:p>
          <a:p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186368"/>
              </p:ext>
            </p:extLst>
          </p:nvPr>
        </p:nvGraphicFramePr>
        <p:xfrm>
          <a:off x="323528" y="753638"/>
          <a:ext cx="8496944" cy="70030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886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8283"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Century Gothic" pitchFamily="34" charset="0"/>
                        </a:rPr>
                        <a:t>Rodzaj wydatków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Century Gothic" pitchFamily="34" charset="0"/>
                        </a:rPr>
                        <a:t>Kwota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283">
                <a:tc>
                  <a:txBody>
                    <a:bodyPr/>
                    <a:lstStyle/>
                    <a:p>
                      <a:r>
                        <a:rPr lang="pl-PL" dirty="0">
                          <a:latin typeface="Century Gothic" pitchFamily="34" charset="0"/>
                        </a:rPr>
                        <a:t>Wydatki</a:t>
                      </a:r>
                      <a:r>
                        <a:rPr lang="pl-PL" baseline="0" dirty="0">
                          <a:latin typeface="Century Gothic" pitchFamily="34" charset="0"/>
                        </a:rPr>
                        <a:t> ogółem</a:t>
                      </a:r>
                      <a:endParaRPr lang="pl-PL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62 620 430,00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283">
                <a:tc>
                  <a:txBody>
                    <a:bodyPr/>
                    <a:lstStyle/>
                    <a:p>
                      <a:r>
                        <a:rPr lang="pl-PL" dirty="0">
                          <a:latin typeface="Century Gothic" pitchFamily="34" charset="0"/>
                        </a:rPr>
                        <a:t>Wydatki na 1 mieszkańca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8 822,26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8283">
                <a:tc>
                  <a:txBody>
                    <a:bodyPr/>
                    <a:lstStyle/>
                    <a:p>
                      <a:r>
                        <a:rPr lang="pl-PL" dirty="0">
                          <a:latin typeface="Century Gothic" pitchFamily="34" charset="0"/>
                        </a:rPr>
                        <a:t>Wydatki na rolnictwo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aseline="0" dirty="0">
                          <a:latin typeface="Century Gothic" pitchFamily="34" charset="0"/>
                        </a:rPr>
                        <a:t>9 854 000,00</a:t>
                      </a:r>
                      <a:endParaRPr lang="pl-PL" dirty="0">
                        <a:latin typeface="Century Gothic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283">
                <a:tc>
                  <a:txBody>
                    <a:bodyPr/>
                    <a:lstStyle/>
                    <a:p>
                      <a:r>
                        <a:rPr lang="pl-PL" dirty="0">
                          <a:latin typeface="Century Gothic" pitchFamily="34" charset="0"/>
                        </a:rPr>
                        <a:t>Wydatki na leśnictwo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aseline="0" dirty="0">
                          <a:latin typeface="Century Gothic" pitchFamily="34" charset="0"/>
                        </a:rPr>
                        <a:t>90 </a:t>
                      </a:r>
                      <a:r>
                        <a:rPr lang="pl-PL" dirty="0">
                          <a:latin typeface="Century Gothic" pitchFamily="34" charset="0"/>
                        </a:rPr>
                        <a:t>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8283">
                <a:tc>
                  <a:txBody>
                    <a:bodyPr/>
                    <a:lstStyle/>
                    <a:p>
                      <a:r>
                        <a:rPr lang="pl-PL" dirty="0">
                          <a:latin typeface="Century Gothic" pitchFamily="34" charset="0"/>
                        </a:rPr>
                        <a:t>Wydatki na zaopatrzenie w wodę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>
                          <a:latin typeface="Century Gothic" pitchFamily="34" charset="0"/>
                        </a:rPr>
                        <a:t>76 500,00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317176"/>
                  </a:ext>
                </a:extLst>
              </a:tr>
              <a:tr h="484846">
                <a:tc>
                  <a:txBody>
                    <a:bodyPr/>
                    <a:lstStyle/>
                    <a:p>
                      <a:r>
                        <a:rPr lang="pl-PL" dirty="0">
                          <a:latin typeface="Century Gothic" pitchFamily="34" charset="0"/>
                        </a:rPr>
                        <a:t>Wydatki na transport</a:t>
                      </a:r>
                      <a:r>
                        <a:rPr lang="pl-PL" baseline="0" dirty="0">
                          <a:latin typeface="Century Gothic" pitchFamily="34" charset="0"/>
                        </a:rPr>
                        <a:t> i utrzymanie dróg</a:t>
                      </a:r>
                      <a:endParaRPr lang="pl-PL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aseline="0" dirty="0">
                          <a:latin typeface="Century Gothic" pitchFamily="34" charset="0"/>
                        </a:rPr>
                        <a:t>3 219 000,00</a:t>
                      </a:r>
                      <a:endParaRPr lang="pl-PL" dirty="0">
                        <a:latin typeface="Century Gothic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pl-PL" dirty="0">
                          <a:latin typeface="Century Gothic" pitchFamily="34" charset="0"/>
                        </a:rPr>
                        <a:t>Wydatki na gospodarkę mieszkaniową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>
                          <a:latin typeface="Century Gothic" pitchFamily="34" charset="0"/>
                        </a:rPr>
                        <a:t>799 004,00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pl-PL" dirty="0">
                          <a:latin typeface="Century Gothic" pitchFamily="34" charset="0"/>
                        </a:rPr>
                        <a:t>Wydatki na działalność usługową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>
                          <a:latin typeface="Century Gothic" pitchFamily="34" charset="0"/>
                        </a:rPr>
                        <a:t>207 000,00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pl-PL" dirty="0">
                          <a:latin typeface="Century Gothic" pitchFamily="34" charset="0"/>
                        </a:rPr>
                        <a:t>Wydatki na informatykę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>
                          <a:latin typeface="Century Gothic" pitchFamily="34" charset="0"/>
                        </a:rPr>
                        <a:t>499 577,30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452078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pl-PL" dirty="0">
                          <a:latin typeface="Century Gothic" pitchFamily="34" charset="0"/>
                        </a:rPr>
                        <a:t>Wydatki na</a:t>
                      </a:r>
                      <a:r>
                        <a:rPr lang="pl-PL" baseline="0" dirty="0">
                          <a:latin typeface="Century Gothic" pitchFamily="34" charset="0"/>
                        </a:rPr>
                        <a:t> administrację publiczną</a:t>
                      </a:r>
                      <a:endParaRPr lang="pl-PL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>
                          <a:latin typeface="Century Gothic" pitchFamily="34" charset="0"/>
                        </a:rPr>
                        <a:t>5 894 122,00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pl-PL" dirty="0">
                          <a:latin typeface="Century Gothic" pitchFamily="34" charset="0"/>
                        </a:rPr>
                        <a:t>Wydatki na bezpieczeństwo publiczne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>
                          <a:latin typeface="Century Gothic" pitchFamily="34" charset="0"/>
                        </a:rPr>
                        <a:t>3 523 088,00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pl-PL" dirty="0">
                          <a:latin typeface="Century Gothic" pitchFamily="34" charset="0"/>
                        </a:rPr>
                        <a:t>Wydatki na obsługę długu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>
                          <a:latin typeface="Century Gothic" pitchFamily="34" charset="0"/>
                        </a:rPr>
                        <a:t>30 000,00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endParaRPr lang="pl-PL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l-PL" dirty="0">
                        <a:latin typeface="Century Gothic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endParaRPr lang="pl-PL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l-PL" dirty="0">
                        <a:latin typeface="Century Gothic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278282"/>
              </p:ext>
            </p:extLst>
          </p:nvPr>
        </p:nvGraphicFramePr>
        <p:xfrm>
          <a:off x="611560" y="285990"/>
          <a:ext cx="7992888" cy="55998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2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14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>
                          <a:latin typeface="Century Gothic" pitchFamily="34" charset="0"/>
                        </a:rPr>
                        <a:t>Rezerwy ogólne i celowe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aseline="0" dirty="0">
                          <a:latin typeface="Century Gothic" pitchFamily="34" charset="0"/>
                        </a:rPr>
                        <a:t>320 000,00</a:t>
                      </a:r>
                      <a:endParaRPr lang="pl-PL" dirty="0">
                        <a:latin typeface="Century Gothic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1483">
                <a:tc>
                  <a:txBody>
                    <a:bodyPr/>
                    <a:lstStyle/>
                    <a:p>
                      <a:r>
                        <a:rPr lang="pl-PL" dirty="0">
                          <a:latin typeface="Century Gothic" pitchFamily="34" charset="0"/>
                        </a:rPr>
                        <a:t>Wydatki</a:t>
                      </a:r>
                      <a:r>
                        <a:rPr lang="pl-PL" baseline="0" dirty="0">
                          <a:latin typeface="Century Gothic" pitchFamily="34" charset="0"/>
                        </a:rPr>
                        <a:t> na oświatę i wychowanie</a:t>
                      </a:r>
                      <a:endParaRPr lang="pl-PL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>
                          <a:latin typeface="Century Gothic" pitchFamily="34" charset="0"/>
                        </a:rPr>
                        <a:t>21 453 487,32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1483">
                <a:tc>
                  <a:txBody>
                    <a:bodyPr/>
                    <a:lstStyle/>
                    <a:p>
                      <a:r>
                        <a:rPr lang="pl-PL" dirty="0">
                          <a:latin typeface="Century Gothic" pitchFamily="34" charset="0"/>
                        </a:rPr>
                        <a:t>Wydatki na</a:t>
                      </a:r>
                      <a:r>
                        <a:rPr lang="pl-PL" baseline="0" dirty="0">
                          <a:latin typeface="Century Gothic" pitchFamily="34" charset="0"/>
                        </a:rPr>
                        <a:t> ochronę zdrowia</a:t>
                      </a:r>
                      <a:endParaRPr lang="pl-PL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>
                          <a:latin typeface="Century Gothic" pitchFamily="34" charset="0"/>
                        </a:rPr>
                        <a:t>100 000,00</a:t>
                      </a:r>
                      <a:r>
                        <a:rPr lang="pl-PL" baseline="0" dirty="0">
                          <a:latin typeface="Century Gothic" pitchFamily="34" charset="0"/>
                        </a:rPr>
                        <a:t>   </a:t>
                      </a:r>
                      <a:endParaRPr lang="pl-PL" dirty="0">
                        <a:latin typeface="Century Gothic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483">
                <a:tc>
                  <a:txBody>
                    <a:bodyPr/>
                    <a:lstStyle/>
                    <a:p>
                      <a:r>
                        <a:rPr lang="pl-PL" dirty="0">
                          <a:latin typeface="Century Gothic" pitchFamily="34" charset="0"/>
                        </a:rPr>
                        <a:t>Wydatki</a:t>
                      </a:r>
                      <a:r>
                        <a:rPr lang="pl-PL" baseline="0" dirty="0">
                          <a:latin typeface="Century Gothic" pitchFamily="34" charset="0"/>
                        </a:rPr>
                        <a:t> na opiekę społeczną i opiekę nad rodzinami</a:t>
                      </a:r>
                      <a:endParaRPr lang="pl-PL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>
                          <a:latin typeface="Century Gothic" pitchFamily="34" charset="0"/>
                        </a:rPr>
                        <a:t>9 553 889,37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5303">
                <a:tc>
                  <a:txBody>
                    <a:bodyPr/>
                    <a:lstStyle/>
                    <a:p>
                      <a:r>
                        <a:rPr lang="pl-PL" dirty="0">
                          <a:latin typeface="Century Gothic" pitchFamily="34" charset="0"/>
                        </a:rPr>
                        <a:t>Wydatki na edukacyjną</a:t>
                      </a:r>
                      <a:r>
                        <a:rPr lang="pl-PL" baseline="0" dirty="0">
                          <a:latin typeface="Century Gothic" pitchFamily="34" charset="0"/>
                        </a:rPr>
                        <a:t> opiekę wychowawczą</a:t>
                      </a:r>
                      <a:endParaRPr lang="pl-PL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>
                          <a:latin typeface="Century Gothic" pitchFamily="34" charset="0"/>
                        </a:rPr>
                        <a:t>60 000,00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2120">
                <a:tc>
                  <a:txBody>
                    <a:bodyPr/>
                    <a:lstStyle/>
                    <a:p>
                      <a:r>
                        <a:rPr lang="pl-PL" dirty="0">
                          <a:latin typeface="Century Gothic" pitchFamily="34" charset="0"/>
                        </a:rPr>
                        <a:t>Wydatki na</a:t>
                      </a:r>
                      <a:r>
                        <a:rPr lang="pl-PL" baseline="0" dirty="0">
                          <a:latin typeface="Century Gothic" pitchFamily="34" charset="0"/>
                        </a:rPr>
                        <a:t> gospodarkę komunalną i ochronę środowiska</a:t>
                      </a:r>
                      <a:endParaRPr lang="pl-PL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>
                          <a:latin typeface="Century Gothic" pitchFamily="34" charset="0"/>
                        </a:rPr>
                        <a:t>2 127 684,01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1483">
                <a:tc>
                  <a:txBody>
                    <a:bodyPr/>
                    <a:lstStyle/>
                    <a:p>
                      <a:r>
                        <a:rPr lang="pl-PL" dirty="0">
                          <a:latin typeface="Century Gothic" pitchFamily="34" charset="0"/>
                        </a:rPr>
                        <a:t>Wydatki na</a:t>
                      </a:r>
                      <a:r>
                        <a:rPr lang="pl-PL" baseline="0" dirty="0">
                          <a:latin typeface="Century Gothic" pitchFamily="34" charset="0"/>
                        </a:rPr>
                        <a:t> kulturę i ochronę dziedzictwa narodowego</a:t>
                      </a:r>
                      <a:endParaRPr lang="pl-PL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>
                          <a:latin typeface="Century Gothic" pitchFamily="34" charset="0"/>
                        </a:rPr>
                        <a:t>4 672 685,00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87847">
                <a:tc>
                  <a:txBody>
                    <a:bodyPr/>
                    <a:lstStyle/>
                    <a:p>
                      <a:r>
                        <a:rPr lang="pl-PL" dirty="0">
                          <a:latin typeface="Century Gothic" pitchFamily="34" charset="0"/>
                        </a:rPr>
                        <a:t>Wydatki</a:t>
                      </a:r>
                      <a:r>
                        <a:rPr lang="pl-PL" baseline="0" dirty="0">
                          <a:latin typeface="Century Gothic" pitchFamily="34" charset="0"/>
                        </a:rPr>
                        <a:t> na kulturę fizyczną</a:t>
                      </a:r>
                      <a:endParaRPr lang="pl-PL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>
                          <a:latin typeface="Century Gothic" pitchFamily="34" charset="0"/>
                        </a:rPr>
                        <a:t>110 000,00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1E2C4F-CAB0-9590-16D4-AB28776F4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4EC7D45-674C-F4E0-50C3-E7C081559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1.Ustala się kwotę i zakres dotacji przedmiotowej dla Zakładu Gospodarki Komunalnej w Raniżowie w wysokości 314 400,00</a:t>
            </a:r>
          </a:p>
          <a:p>
            <a:r>
              <a:rPr lang="pl-PL" sz="2400" dirty="0"/>
              <a:t>- dopłata do wody- 76 500,00</a:t>
            </a:r>
          </a:p>
          <a:p>
            <a:r>
              <a:rPr lang="pl-PL" sz="2400" dirty="0"/>
              <a:t>- dopłata do ścieków -237 900,00</a:t>
            </a:r>
          </a:p>
          <a:p>
            <a:r>
              <a:rPr lang="pl-PL" sz="2400" dirty="0"/>
              <a:t>2.Ustala się dotację podmiotową dla instytucji kultury w wysokości 980 000,00</a:t>
            </a:r>
          </a:p>
          <a:p>
            <a:r>
              <a:rPr lang="pl-PL" sz="2400" dirty="0"/>
              <a:t>-Gminnego Ośrodka Kultury i Sportu w Raniżowie- 600 000,00</a:t>
            </a:r>
          </a:p>
          <a:p>
            <a:r>
              <a:rPr lang="pl-PL" sz="2400" dirty="0"/>
              <a:t>-Gminnej Biblioteki Publicznej w Raniżowie- 380 000,00</a:t>
            </a:r>
          </a:p>
        </p:txBody>
      </p:sp>
    </p:spTree>
    <p:extLst>
      <p:ext uri="{BB962C8B-B14F-4D97-AF65-F5344CB8AC3E}">
        <p14:creationId xmlns:p14="http://schemas.microsoft.com/office/powerpoint/2010/main" val="349368378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5469</TotalTime>
  <Words>953</Words>
  <Application>Microsoft Office PowerPoint</Application>
  <PresentationFormat>Pokaz na ekranie (4:3)</PresentationFormat>
  <Paragraphs>145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Gothic</vt:lpstr>
      <vt:lpstr>Times New Roman</vt:lpstr>
      <vt:lpstr>Motyw pakietu Office</vt:lpstr>
      <vt:lpstr>DOCHODY I WYDATKI BUDŻETU GMINY RANIŻÓW  NA ROK 2025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 </vt:lpstr>
      <vt:lpstr>Prezentacja programu PowerPoint</vt:lpstr>
      <vt:lpstr>Ustala się przychody budżetu w  kwocie –5 142 720,00zł  oraz rozchody  budżetu w kwocie 94 257,00 zł, w specyfikacji jak poniżej </vt:lpstr>
      <vt:lpstr>Prezentacja programu PowerPoint</vt:lpstr>
      <vt:lpstr>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DOCHODY I WYDATKI BUDŻETU GMINY TUSZÓW NARODOWY  NA ROK 2019</dc:title>
  <dc:creator>Kacper</dc:creator>
  <cp:lastModifiedBy>M.Puzio</cp:lastModifiedBy>
  <cp:revision>203</cp:revision>
  <cp:lastPrinted>2024-12-19T08:43:57Z</cp:lastPrinted>
  <dcterms:created xsi:type="dcterms:W3CDTF">2018-12-30T14:37:09Z</dcterms:created>
  <dcterms:modified xsi:type="dcterms:W3CDTF">2024-12-19T09:03:10Z</dcterms:modified>
</cp:coreProperties>
</file>